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EE9E44-E6EE-4B40-9643-9089D7E95B2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33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6DB0B-23DC-4CBD-9958-235016340F9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95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C5542-BF23-4B7F-A899-64AF29BAFF1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44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DACB3-A471-4D8E-BCEE-B9CCA9CA461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76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840D2D-A0CA-4885-8CD9-1BB8B3ADBC6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71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58CAD-A5ED-44A9-93FD-5F8F21CA8CC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14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CE15-A206-4A19-A49F-E4FDD7491B7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41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DF47E-85CB-41E4-B1F4-7374C712FF5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85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7425F-B8A1-4705-97BE-028B1DAE914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64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EE86-DF75-400D-AE11-E557515F852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85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25790-08C6-49C7-8356-8928B4A3628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61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7E4F3-00EB-4675-904A-F5756F67739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63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AE302-0CF9-4D66-8450-E0FAE57526C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02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EC0990-B786-4A05-8C25-C705FC5B2142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764704"/>
            <a:ext cx="7773987" cy="1900237"/>
          </a:xfrm>
        </p:spPr>
        <p:txBody>
          <a:bodyPr/>
          <a:lstStyle/>
          <a:p>
            <a:r>
              <a:rPr lang="en-GB" sz="6000" dirty="0"/>
              <a:t>Y4 Residential Malvern </a:t>
            </a:r>
            <a:br>
              <a:rPr lang="en-GB" sz="6000" dirty="0"/>
            </a:br>
            <a:r>
              <a:rPr lang="en-GB" sz="6000" dirty="0"/>
              <a:t>Boundless Outdoors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886200"/>
            <a:ext cx="7272808" cy="1752600"/>
          </a:xfrm>
        </p:spPr>
        <p:txBody>
          <a:bodyPr/>
          <a:lstStyle/>
          <a:p>
            <a:r>
              <a:rPr lang="en-GB" dirty="0"/>
              <a:t>Wednesday 1</a:t>
            </a:r>
            <a:r>
              <a:rPr lang="en-GB" baseline="30000" dirty="0"/>
              <a:t>st</a:t>
            </a:r>
            <a:r>
              <a:rPr lang="en-GB" dirty="0"/>
              <a:t> May - Friday 3</a:t>
            </a:r>
            <a:r>
              <a:rPr lang="en-GB" baseline="30000" dirty="0"/>
              <a:t>rd</a:t>
            </a:r>
            <a:r>
              <a:rPr lang="en-GB" dirty="0"/>
              <a:t> May 2024</a:t>
            </a:r>
          </a:p>
        </p:txBody>
      </p:sp>
      <p:sp>
        <p:nvSpPr>
          <p:cNvPr id="2" name="Freeform 1"/>
          <p:cNvSpPr/>
          <p:nvPr/>
        </p:nvSpPr>
        <p:spPr>
          <a:xfrm>
            <a:off x="13252" y="3949149"/>
            <a:ext cx="9117496" cy="3008243"/>
          </a:xfrm>
          <a:custGeom>
            <a:avLst/>
            <a:gdLst>
              <a:gd name="connsiteX0" fmla="*/ 0 w 9117496"/>
              <a:gd name="connsiteY0" fmla="*/ 0 h 3008243"/>
              <a:gd name="connsiteX1" fmla="*/ 2199861 w 9117496"/>
              <a:gd name="connsiteY1" fmla="*/ 1431235 h 3008243"/>
              <a:gd name="connsiteX2" fmla="*/ 4492487 w 9117496"/>
              <a:gd name="connsiteY2" fmla="*/ 1457739 h 3008243"/>
              <a:gd name="connsiteX3" fmla="*/ 6135757 w 9117496"/>
              <a:gd name="connsiteY3" fmla="*/ 2451652 h 3008243"/>
              <a:gd name="connsiteX4" fmla="*/ 7752522 w 9117496"/>
              <a:gd name="connsiteY4" fmla="*/ 2107096 h 3008243"/>
              <a:gd name="connsiteX5" fmla="*/ 9117496 w 9117496"/>
              <a:gd name="connsiteY5" fmla="*/ 3008243 h 300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496" h="3008243">
                <a:moveTo>
                  <a:pt x="0" y="0"/>
                </a:moveTo>
                <a:cubicBezTo>
                  <a:pt x="725556" y="594139"/>
                  <a:pt x="1451113" y="1188279"/>
                  <a:pt x="2199861" y="1431235"/>
                </a:cubicBezTo>
                <a:cubicBezTo>
                  <a:pt x="2948609" y="1674192"/>
                  <a:pt x="3836504" y="1287670"/>
                  <a:pt x="4492487" y="1457739"/>
                </a:cubicBezTo>
                <a:cubicBezTo>
                  <a:pt x="5148470" y="1627808"/>
                  <a:pt x="5592418" y="2343426"/>
                  <a:pt x="6135757" y="2451652"/>
                </a:cubicBezTo>
                <a:cubicBezTo>
                  <a:pt x="6679096" y="2559878"/>
                  <a:pt x="7255565" y="2014331"/>
                  <a:pt x="7752522" y="2107096"/>
                </a:cubicBezTo>
                <a:cubicBezTo>
                  <a:pt x="8249479" y="2199861"/>
                  <a:pt x="8683487" y="2604052"/>
                  <a:pt x="9117496" y="3008243"/>
                </a:cubicBezTo>
              </a:path>
            </a:pathLst>
          </a:custGeom>
          <a:noFill/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0" y="4969565"/>
            <a:ext cx="9130748" cy="1505541"/>
          </a:xfrm>
          <a:custGeom>
            <a:avLst/>
            <a:gdLst>
              <a:gd name="connsiteX0" fmla="*/ 0 w 9130748"/>
              <a:gd name="connsiteY0" fmla="*/ 1232452 h 1505541"/>
              <a:gd name="connsiteX1" fmla="*/ 2173357 w 9130748"/>
              <a:gd name="connsiteY1" fmla="*/ 622852 h 1505541"/>
              <a:gd name="connsiteX2" fmla="*/ 4320209 w 9130748"/>
              <a:gd name="connsiteY2" fmla="*/ 1497496 h 1505541"/>
              <a:gd name="connsiteX3" fmla="*/ 9130748 w 9130748"/>
              <a:gd name="connsiteY3" fmla="*/ 0 h 150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0748" h="1505541">
                <a:moveTo>
                  <a:pt x="0" y="1232452"/>
                </a:moveTo>
                <a:cubicBezTo>
                  <a:pt x="726661" y="905565"/>
                  <a:pt x="1453322" y="578678"/>
                  <a:pt x="2173357" y="622852"/>
                </a:cubicBezTo>
                <a:cubicBezTo>
                  <a:pt x="2893392" y="667026"/>
                  <a:pt x="3160644" y="1601305"/>
                  <a:pt x="4320209" y="1497496"/>
                </a:cubicBezTo>
                <a:cubicBezTo>
                  <a:pt x="5479774" y="1393687"/>
                  <a:pt x="7305261" y="696843"/>
                  <a:pt x="9130748" y="0"/>
                </a:cubicBezTo>
              </a:path>
            </a:pathLst>
          </a:custGeom>
          <a:noFill/>
          <a:ln>
            <a:solidFill>
              <a:schemeClr val="bg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97202-0E8C-4AC1-805D-C36ECA3E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216" y="4908393"/>
            <a:ext cx="231457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Malvern Boundless Outdoors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49" y="1207946"/>
            <a:ext cx="3491170" cy="2231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71" y="3618542"/>
            <a:ext cx="4038600" cy="1133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11" y="1254779"/>
            <a:ext cx="2664296" cy="2184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007" y="3717032"/>
            <a:ext cx="284797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49" y="4853115"/>
            <a:ext cx="2680059" cy="1854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848" y="4931537"/>
            <a:ext cx="2609343" cy="1858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Activities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Blind Trail</a:t>
            </a:r>
          </a:p>
          <a:p>
            <a:pPr>
              <a:lnSpc>
                <a:spcPct val="90000"/>
              </a:lnSpc>
            </a:pPr>
            <a:r>
              <a:rPr lang="en-GB" dirty="0"/>
              <a:t>Walk the Malvern hills</a:t>
            </a:r>
          </a:p>
          <a:p>
            <a:pPr>
              <a:lnSpc>
                <a:spcPct val="90000"/>
              </a:lnSpc>
            </a:pPr>
            <a:r>
              <a:rPr lang="en-GB" dirty="0"/>
              <a:t>Archery</a:t>
            </a:r>
          </a:p>
          <a:p>
            <a:pPr>
              <a:lnSpc>
                <a:spcPct val="90000"/>
              </a:lnSpc>
            </a:pPr>
            <a:r>
              <a:rPr lang="en-GB" dirty="0"/>
              <a:t>Low Ropes Course</a:t>
            </a:r>
          </a:p>
          <a:p>
            <a:pPr>
              <a:lnSpc>
                <a:spcPct val="90000"/>
              </a:lnSpc>
            </a:pPr>
            <a:r>
              <a:rPr lang="en-GB" dirty="0"/>
              <a:t>Problem Solving</a:t>
            </a:r>
          </a:p>
          <a:p>
            <a:pPr>
              <a:lnSpc>
                <a:spcPct val="90000"/>
              </a:lnSpc>
            </a:pPr>
            <a:r>
              <a:rPr lang="en-GB" dirty="0"/>
              <a:t>Obstacle Course</a:t>
            </a:r>
          </a:p>
          <a:p>
            <a:pPr>
              <a:lnSpc>
                <a:spcPct val="90000"/>
              </a:lnSpc>
            </a:pPr>
            <a:r>
              <a:rPr lang="en-GB" dirty="0"/>
              <a:t>Abseil</a:t>
            </a:r>
          </a:p>
          <a:p>
            <a:pPr>
              <a:lnSpc>
                <a:spcPct val="90000"/>
              </a:lnSpc>
            </a:pPr>
            <a:r>
              <a:rPr lang="en-GB" dirty="0"/>
              <a:t>Zip Wire</a:t>
            </a:r>
          </a:p>
          <a:p>
            <a:pPr>
              <a:lnSpc>
                <a:spcPct val="90000"/>
              </a:lnSpc>
            </a:pPr>
            <a:r>
              <a:rPr lang="en-GB" dirty="0"/>
              <a:t>Bush Craft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924944"/>
            <a:ext cx="4146889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GB" dirty="0"/>
              <a:t>Key Information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231775" y="5321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231775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61770"/>
            <a:ext cx="85792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Two nights stay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Secure overnight accommodation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24 hour duty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Three meals a day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Dormitory accommodation/shared bathrooms/bunkbeds/single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Hot and cold menus including vegetarian, vegan and salad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 bedding is provided - please teach them how to put a duvet and pillow case in their covers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range of exciting activities each lasting 1.5 hrs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Fully qualified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Insurance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Estimated cost around £220 - letter to follow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/>
          <a:lstStyle/>
          <a:p>
            <a:r>
              <a:rPr lang="en-GB" dirty="0"/>
              <a:t>Key Information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48680"/>
            <a:ext cx="8712968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Departing from school at approximately 9.45am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Returning to school by 3.15pm on the last day.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Kit list – provided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Packed lunch required on the day we go in a separate bag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Lunch provided on the last 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Hot chocolate/juice/water and snack provided before bed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Behaviour expectations.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Emergency contact/consents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Medical and dietary requirements consents –let us know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Books and card games for journey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No electronic games equipment or phones please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£5  money needed for the shop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Room allocation and activity groups on arrival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Benefits include, independence, resilience, self-belief, co-operation, problem solving, empathy and team work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735" y="14988"/>
            <a:ext cx="7772400" cy="1224136"/>
          </a:xfrm>
        </p:spPr>
        <p:txBody>
          <a:bodyPr/>
          <a:lstStyle/>
          <a:p>
            <a:r>
              <a:rPr lang="en-GB" dirty="0"/>
              <a:t>Payments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611" y="897192"/>
            <a:ext cx="7918648" cy="396044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GB" sz="2800" dirty="0"/>
              <a:t>A deposit of £50.00 will be required before October half term.</a:t>
            </a:r>
          </a:p>
          <a:p>
            <a:pPr marL="457200" indent="-457200" algn="l">
              <a:buFontTx/>
              <a:buChar char="-"/>
            </a:pPr>
            <a:r>
              <a:rPr lang="en-GB" sz="2800" dirty="0"/>
              <a:t>Payments can be made online using School Money.</a:t>
            </a:r>
          </a:p>
          <a:p>
            <a:pPr marL="457200" indent="-457200" algn="l">
              <a:buFontTx/>
              <a:buChar char="-"/>
            </a:pPr>
            <a:r>
              <a:rPr lang="en-GB" sz="2800" dirty="0"/>
              <a:t>Regular instalments can be paid using School Money.</a:t>
            </a:r>
          </a:p>
          <a:p>
            <a:pPr marL="457200" indent="-457200" algn="l">
              <a:buFontTx/>
              <a:buChar char="-"/>
            </a:pPr>
            <a:r>
              <a:rPr lang="en-GB" sz="2800" dirty="0"/>
              <a:t>The final balance needs to be paid by January.</a:t>
            </a:r>
          </a:p>
          <a:p>
            <a:pPr marL="457200" indent="-457200" algn="l">
              <a:buFontTx/>
              <a:buChar char="-"/>
            </a:pPr>
            <a:r>
              <a:rPr lang="en-GB" sz="2800" dirty="0"/>
              <a:t>A letter will follow with these details.</a:t>
            </a:r>
          </a:p>
          <a:p>
            <a:pPr marL="457200" indent="-457200" algn="l">
              <a:buFontTx/>
              <a:buChar char="-"/>
            </a:pPr>
            <a:r>
              <a:rPr lang="en-GB" sz="2800" dirty="0"/>
              <a:t>If your child is eligible for Pupil Premium or Free School Meals  the cost is covered by the school.</a:t>
            </a:r>
          </a:p>
          <a:p>
            <a:pPr marL="457200" indent="-457200" algn="l">
              <a:buFontTx/>
              <a:buChar char="-"/>
            </a:pPr>
            <a:endParaRPr lang="en-GB" dirty="0"/>
          </a:p>
          <a:p>
            <a:pPr marL="457200" indent="-457200" algn="l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00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323292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2228</TotalTime>
  <Words>306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Y4 Residential Malvern  Boundless Outdoors </vt:lpstr>
      <vt:lpstr>Malvern Boundless Outdoors</vt:lpstr>
      <vt:lpstr>Possible Activities</vt:lpstr>
      <vt:lpstr>Key Information</vt:lpstr>
      <vt:lpstr>Key Information</vt:lpstr>
      <vt:lpstr>Payments</vt:lpstr>
      <vt:lpstr>Any questions?</vt:lpstr>
    </vt:vector>
  </TitlesOfParts>
  <Company>Any Authorised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Manor Adventure 2012</dc:title>
  <dc:creator>Any Authorised User</dc:creator>
  <cp:lastModifiedBy>Ian Roberts</cp:lastModifiedBy>
  <cp:revision>102</cp:revision>
  <cp:lastPrinted>2014-09-04T06:50:01Z</cp:lastPrinted>
  <dcterms:created xsi:type="dcterms:W3CDTF">2012-09-06T14:36:32Z</dcterms:created>
  <dcterms:modified xsi:type="dcterms:W3CDTF">2023-10-04T10:52:58Z</dcterms:modified>
</cp:coreProperties>
</file>