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9" r:id="rId3"/>
    <p:sldId id="262" r:id="rId4"/>
    <p:sldId id="264" r:id="rId5"/>
    <p:sldId id="260" r:id="rId6"/>
    <p:sldId id="273" r:id="rId7"/>
    <p:sldId id="270" r:id="rId8"/>
    <p:sldId id="277" r:id="rId9"/>
    <p:sldId id="274" r:id="rId10"/>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22" d="100"/>
          <a:sy n="122" d="100"/>
        </p:scale>
        <p:origin x="125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7/13/2026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882963386"/>
              </p:ext>
            </p:extLst>
          </p:nvPr>
        </p:nvGraphicFramePr>
        <p:xfrm>
          <a:off x="294842" y="1528568"/>
          <a:ext cx="5530128" cy="26494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7648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solidFill>
                            <a:schemeClr val="accent1">
                              <a:lumMod val="75000"/>
                            </a:schemeClr>
                          </a:solidFill>
                          <a:latin typeface="Calibri" panose="020F0502020204030204" pitchFamily="34" charset="0"/>
                          <a:cs typeface="Calibri" panose="020F0502020204030204" pitchFamily="34" charset="0"/>
                        </a:rPr>
                        <a:t>83% of pupils in year 3 and 4 have reached age-related expectations.</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b="1" dirty="0">
                          <a:solidFill>
                            <a:schemeClr val="accent1">
                              <a:lumMod val="50000"/>
                            </a:schemeClr>
                          </a:solidFill>
                          <a:latin typeface="Calibri" panose="020F0502020204030204" pitchFamily="34" charset="0"/>
                          <a:cs typeface="Calibri" panose="020F0502020204030204" pitchFamily="34" charset="0"/>
                        </a:rPr>
                        <a:t>We want this data to be higher so they make good progress by the time they reach year 6 swimming expectations.</a:t>
                      </a:r>
                    </a:p>
                    <a:p>
                      <a:endParaRPr lang="en-US" sz="700" dirty="0">
                        <a:latin typeface="Calibri" panose="020F0502020204030204" pitchFamily="34" charset="0"/>
                        <a:cs typeface="Calibri" panose="020F0502020204030204" pitchFamily="34" charset="0"/>
                      </a:endParaRPr>
                    </a:p>
                    <a:p>
                      <a:r>
                        <a:rPr lang="en-US" sz="6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solidFill>
                            <a:schemeClr val="accent1">
                              <a:lumMod val="75000"/>
                            </a:schemeClr>
                          </a:solidFill>
                          <a:latin typeface="Calibri" panose="020F0502020204030204" pitchFamily="34" charset="0"/>
                          <a:cs typeface="Calibri" panose="020F0502020204030204" pitchFamily="34" charset="0"/>
                        </a:rPr>
                        <a:t>83% of pupils in year 3 and 4 have reached age-related expectations.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b="1" dirty="0">
                        <a:solidFill>
                          <a:schemeClr val="accent1">
                            <a:lumMod val="75000"/>
                          </a:schemeClr>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b="1" dirty="0">
                          <a:solidFill>
                            <a:schemeClr val="accent1">
                              <a:lumMod val="50000"/>
                            </a:schemeClr>
                          </a:solidFill>
                          <a:latin typeface="Calibri" panose="020F0502020204030204" pitchFamily="34" charset="0"/>
                          <a:cs typeface="Calibri" panose="020F0502020204030204" pitchFamily="34" charset="0"/>
                        </a:rPr>
                        <a:t>We want this data to be higher so they make good progress by the time they reach year 6 swimming expectations.</a:t>
                      </a:r>
                    </a:p>
                    <a:p>
                      <a:endParaRPr lang="en-US" sz="700" dirty="0">
                        <a:latin typeface="Calibri" panose="020F0502020204030204" pitchFamily="34" charset="0"/>
                        <a:cs typeface="Calibri" panose="020F0502020204030204" pitchFamily="34" charset="0"/>
                      </a:endParaRPr>
                    </a:p>
                    <a:p>
                      <a:r>
                        <a:rPr lang="en-US" sz="6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solidFill>
                            <a:schemeClr val="accent1">
                              <a:lumMod val="75000"/>
                            </a:schemeClr>
                          </a:solidFill>
                          <a:latin typeface="Calibri" panose="020F0502020204030204" pitchFamily="34" charset="0"/>
                          <a:cs typeface="Calibri" panose="020F0502020204030204" pitchFamily="34" charset="0"/>
                        </a:rPr>
                        <a:t>83% of pupils in year 3 and 4 have reached age-related expectations.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b="1" dirty="0">
                        <a:solidFill>
                          <a:schemeClr val="accent1">
                            <a:lumMod val="75000"/>
                          </a:schemeClr>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solidFill>
                            <a:schemeClr val="accent1">
                              <a:lumMod val="50000"/>
                            </a:schemeClr>
                          </a:solidFill>
                          <a:latin typeface="Calibri" panose="020F0502020204030204" pitchFamily="34" charset="0"/>
                          <a:cs typeface="Calibri" panose="020F0502020204030204" pitchFamily="34" charset="0"/>
                        </a:rPr>
                        <a:t>We want this data to be 100%.</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2096859825"/>
              </p:ext>
            </p:extLst>
          </p:nvPr>
        </p:nvGraphicFramePr>
        <p:xfrm>
          <a:off x="201820" y="631508"/>
          <a:ext cx="5530128" cy="349951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74399">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59151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effectLst/>
                          <a:latin typeface="+mn-lt"/>
                          <a:ea typeface="+mn-ea"/>
                          <a:cs typeface="+mn-cs"/>
                        </a:rPr>
                        <a:t>The GetSet4PE scheme has provided well-sequenced lesson plans with clear steps of instruction. All children have engaged really well with the lessons. The accompanying resources (videos and posters) provide all children with clear models of expectations for them to strive towards. Adaptations are suggested for those requiring more support/extended. Data analysis shows high attainment of children in PE.</a:t>
                      </a:r>
                    </a:p>
                    <a:p>
                      <a:pPr fontAlgn="base"/>
                      <a:r>
                        <a:rPr lang="en-GB" sz="500" kern="1200" dirty="0">
                          <a:solidFill>
                            <a:schemeClr val="dk1"/>
                          </a:solidFill>
                          <a:effectLst/>
                          <a:latin typeface="+mn-lt"/>
                          <a:ea typeface="+mn-ea"/>
                          <a:cs typeface="+mn-cs"/>
                        </a:rPr>
                        <a:t>Year 1- 100%</a:t>
                      </a:r>
                    </a:p>
                    <a:p>
                      <a:pPr fontAlgn="base"/>
                      <a:r>
                        <a:rPr lang="en-GB" sz="500" kern="1200" dirty="0">
                          <a:solidFill>
                            <a:schemeClr val="dk1"/>
                          </a:solidFill>
                          <a:effectLst/>
                          <a:latin typeface="+mn-lt"/>
                          <a:ea typeface="+mn-ea"/>
                          <a:cs typeface="+mn-cs"/>
                        </a:rPr>
                        <a:t>Year 2- 97% (5 children at GD)</a:t>
                      </a:r>
                    </a:p>
                    <a:p>
                      <a:pPr fontAlgn="base"/>
                      <a:r>
                        <a:rPr lang="en-GB" sz="500" kern="1200" dirty="0">
                          <a:solidFill>
                            <a:schemeClr val="dk1"/>
                          </a:solidFill>
                          <a:effectLst/>
                          <a:latin typeface="+mn-lt"/>
                          <a:ea typeface="+mn-ea"/>
                          <a:cs typeface="+mn-cs"/>
                        </a:rPr>
                        <a:t>Year 3- 80% (5 children at GD)</a:t>
                      </a:r>
                    </a:p>
                    <a:p>
                      <a:pPr fontAlgn="base"/>
                      <a:r>
                        <a:rPr lang="en-GB" sz="500" kern="1200" dirty="0">
                          <a:solidFill>
                            <a:schemeClr val="dk1"/>
                          </a:solidFill>
                          <a:effectLst/>
                          <a:latin typeface="+mn-lt"/>
                          <a:ea typeface="+mn-ea"/>
                          <a:cs typeface="+mn-cs"/>
                        </a:rPr>
                        <a:t>Year 4- 93% (3 children at GD)</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kern="1200" dirty="0">
                        <a:solidFill>
                          <a:schemeClr val="dk1"/>
                        </a:solidFill>
                        <a:effectLst/>
                        <a:latin typeface="+mn-lt"/>
                        <a:ea typeface="+mn-ea"/>
                        <a:cs typeface="+mn-cs"/>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effectLst/>
                          <a:latin typeface="+mn-lt"/>
                          <a:ea typeface="+mn-ea"/>
                          <a:cs typeface="+mn-cs"/>
                        </a:rPr>
                        <a:t>Subject leader creating curriculum overviews and ‘I Can’ assessment statements provide all of the necessary knowledge and skills for each unit and have supported judgements for PE this year. Staff voice highlights an increased confidence in planning and assessing PE.</a:t>
                      </a:r>
                      <a:endParaRPr lang="en-US" sz="1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effectLst/>
                          <a:latin typeface="+mn-lt"/>
                          <a:ea typeface="+mn-ea"/>
                          <a:cs typeface="+mn-cs"/>
                        </a:rPr>
                        <a:t>As the scheme and curriculum overviews had not been used in previous years, gaps in knowledge and basic skills needed to be filled this year for some children in Year 3 therefore the attainment is lower, as assessment has been carried out more accurately this year.</a:t>
                      </a:r>
                      <a:r>
                        <a:rPr lang="en-GB" sz="1134" kern="1200" dirty="0">
                          <a:solidFill>
                            <a:schemeClr val="dk1"/>
                          </a:solidFill>
                          <a:effectLst/>
                          <a:latin typeface="+mn-lt"/>
                          <a:ea typeface="+mn-ea"/>
                          <a:cs typeface="+mn-cs"/>
                        </a:rPr>
                        <a:t> </a:t>
                      </a:r>
                      <a:r>
                        <a:rPr lang="en-GB" sz="600" kern="1200" dirty="0">
                          <a:solidFill>
                            <a:schemeClr val="dk1"/>
                          </a:solidFill>
                          <a:effectLst/>
                          <a:latin typeface="+mn-lt"/>
                          <a:ea typeface="+mn-ea"/>
                          <a:cs typeface="+mn-cs"/>
                        </a:rPr>
                        <a:t>However, the cyclical approach to the teaching and the continuation of high-quality activities for all children will ensure that progress will continue and accelerate into Year 4.</a:t>
                      </a:r>
                      <a:endParaRPr lang="en-US" sz="2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42687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154 attendances of children engaging in physical activity in extra-curricular clubs from 2024/2025.</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accent1">
                              <a:lumMod val="50000"/>
                            </a:schemeClr>
                          </a:solidFill>
                          <a:latin typeface="Calibri" panose="020F0502020204030204" pitchFamily="34" charset="0"/>
                          <a:cs typeface="Calibri" panose="020F0502020204030204" pitchFamily="34" charset="0"/>
                        </a:rPr>
                        <a:t>Additional opportunities for all pupils to engage in physical activity at lunchtime with new lunchtime equipment bought and by monitoring how active pupils are in school, and their journeys to school, we now know that 100% of pupils achieve an average of 60 minutes a day 5 days a week both in and out of school.</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More opportunity required for least active pupils to specifically participate in extra-curricular activity to raise attainment and progress.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More opportunity for lunchtime clubs to have a specific activity focus to boost physical activity levels further.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071028764"/>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Pupil voice of PE is positive.</a:t>
                      </a:r>
                    </a:p>
                    <a:p>
                      <a:r>
                        <a:rPr lang="en-US" sz="700" dirty="0">
                          <a:latin typeface="Calibri" panose="020F0502020204030204" pitchFamily="34" charset="0"/>
                          <a:cs typeface="Calibri" panose="020F0502020204030204" pitchFamily="34" charset="0"/>
                        </a:rPr>
                        <a:t> </a:t>
                      </a:r>
                    </a:p>
                    <a:p>
                      <a:r>
                        <a:rPr lang="en-US" sz="700" dirty="0">
                          <a:latin typeface="Calibri" panose="020F0502020204030204" pitchFamily="34" charset="0"/>
                          <a:cs typeface="Calibri" panose="020F0502020204030204" pitchFamily="34" charset="0"/>
                        </a:rPr>
                        <a:t>100% of pupils are participating in 2 hours of Curriculum PE weekly,</a:t>
                      </a:r>
                    </a:p>
                    <a:p>
                      <a:endParaRPr lang="en-US" sz="700" dirty="0">
                        <a:latin typeface="Calibri" panose="020F0502020204030204" pitchFamily="34" charset="0"/>
                        <a:cs typeface="Calibri" panose="020F0502020204030204" pitchFamily="34" charset="0"/>
                      </a:endParaRPr>
                    </a:p>
                    <a:p>
                      <a:r>
                        <a:rPr lang="en-GB" sz="700" b="0" i="0" dirty="0">
                          <a:solidFill>
                            <a:srgbClr val="000000"/>
                          </a:solidFill>
                          <a:effectLst/>
                          <a:latin typeface="WordVisi_MSFontService"/>
                        </a:rPr>
                        <a:t>Inspire and educate children about Healthy Eating alongside sport.</a:t>
                      </a:r>
                    </a:p>
                    <a:p>
                      <a:endParaRPr lang="en-GB" sz="700" b="0" i="0" dirty="0">
                        <a:solidFill>
                          <a:srgbClr val="000000"/>
                        </a:solidFill>
                        <a:effectLst/>
                        <a:latin typeface="WordVisi_MSFontService"/>
                        <a:cs typeface="Calibri" panose="020F0502020204030204" pitchFamily="34" charset="0"/>
                      </a:endParaRPr>
                    </a:p>
                    <a:p>
                      <a:r>
                        <a:rPr lang="en-GB" sz="700" b="0" i="0" dirty="0">
                          <a:solidFill>
                            <a:srgbClr val="000000"/>
                          </a:solidFill>
                          <a:effectLst/>
                          <a:latin typeface="WordVisi_MSFontService"/>
                          <a:cs typeface="Calibri" panose="020F0502020204030204" pitchFamily="34" charset="0"/>
                        </a:rPr>
                        <a:t>Playleaders elected in Year 3 and 4</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More opportunity for playleaders to take on leadership opportunities for their own personal development.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Further CPD opportunities to explore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Club offer is strong with 10 different sporting activities available to pupils across KS1/KS2.</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100% of PP children achieving expected progress in PE.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Children in KS2 access to a specialist street dance coach who has been upskilling teachers.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More opportunity for girl-focused clubs.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 opportunity for clubs for EYFS.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 opportunity currently for specialist dance coach to work with KS1.</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accent1">
                              <a:lumMod val="50000"/>
                            </a:schemeClr>
                          </a:solidFill>
                          <a:latin typeface="Calibri" panose="020F0502020204030204" pitchFamily="34" charset="0"/>
                          <a:cs typeface="Calibri" panose="020F0502020204030204" pitchFamily="34" charset="0"/>
                        </a:rPr>
                        <a:t>100% of KS1 and 100% of KS2 have taken part in an intra-house sporting competition (Sports Day).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solidFill>
                          <a:schemeClr val="accent1">
                            <a:lumMod val="50000"/>
                          </a:schemeClr>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accent1">
                              <a:lumMod val="50000"/>
                            </a:schemeClr>
                          </a:solidFill>
                          <a:latin typeface="Calibri" panose="020F0502020204030204" pitchFamily="34" charset="0"/>
                          <a:cs typeface="Calibri" panose="020F0502020204030204" pitchFamily="34" charset="0"/>
                        </a:rPr>
                        <a:t>60% of pupils have taken part in an inter- school competitive event or festival.</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More opportunity to be developed for an additional, different intra-sporting competition.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accent1">
                              <a:lumMod val="50000"/>
                            </a:schemeClr>
                          </a:solidFill>
                          <a:latin typeface="Calibri" panose="020F0502020204030204" pitchFamily="34" charset="0"/>
                          <a:cs typeface="Calibri" panose="020F0502020204030204" pitchFamily="34" charset="0"/>
                        </a:rPr>
                        <a:t>40% of pupils have not taken part in an inter- school competitive event or festival.</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827483894"/>
              </p:ext>
            </p:extLst>
          </p:nvPr>
        </p:nvGraphicFramePr>
        <p:xfrm>
          <a:off x="294842" y="2159794"/>
          <a:ext cx="5530128" cy="214648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0" dirty="0">
                          <a:solidFill>
                            <a:schemeClr val="accent1">
                              <a:lumMod val="75000"/>
                            </a:schemeClr>
                          </a:solidFill>
                          <a:latin typeface="Calibri" panose="020F0502020204030204" pitchFamily="34" charset="0"/>
                          <a:cs typeface="Calibri" panose="020F0502020204030204" pitchFamily="34" charset="0"/>
                        </a:rPr>
                        <a:t>At the end of year 4, 77% of pupils could swim 25m.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accent1">
                              <a:lumMod val="50000"/>
                            </a:schemeClr>
                          </a:solidFill>
                          <a:latin typeface="Calibri" panose="020F0502020204030204" pitchFamily="34" charset="0"/>
                          <a:cs typeface="Calibri" panose="020F0502020204030204" pitchFamily="34" charset="0"/>
                        </a:rPr>
                        <a:t>We want this data to be higher so they make good progress by the time they reach year 6 swimming expectations. Communication needed with middle schools and parents to access top-up swimming support to ensure intervention takes place before Year 6.</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0" dirty="0">
                          <a:solidFill>
                            <a:schemeClr val="accent1">
                              <a:lumMod val="75000"/>
                            </a:schemeClr>
                          </a:solidFill>
                          <a:latin typeface="Calibri" panose="020F0502020204030204" pitchFamily="34" charset="0"/>
                          <a:cs typeface="Calibri" panose="020F0502020204030204" pitchFamily="34" charset="0"/>
                        </a:rPr>
                        <a:t>At the end of year 4, 77% of pupils could use a range of strokes effectively.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accent1">
                              <a:lumMod val="50000"/>
                            </a:schemeClr>
                          </a:solidFill>
                          <a:latin typeface="Calibri" panose="020F0502020204030204" pitchFamily="34" charset="0"/>
                          <a:cs typeface="Calibri" panose="020F0502020204030204" pitchFamily="34" charset="0"/>
                        </a:rPr>
                        <a:t>We want this data to be higher so they make good progress by the time they reach year 6 swimming </a:t>
                      </a:r>
                      <a:r>
                        <a:rPr lang="en-US" sz="600" b="1" dirty="0" err="1">
                          <a:solidFill>
                            <a:schemeClr val="accent1">
                              <a:lumMod val="50000"/>
                            </a:schemeClr>
                          </a:solidFill>
                          <a:latin typeface="Calibri" panose="020F0502020204030204" pitchFamily="34" charset="0"/>
                          <a:cs typeface="Calibri" panose="020F0502020204030204" pitchFamily="34" charset="0"/>
                        </a:rPr>
                        <a:t>expectations.Communication</a:t>
                      </a:r>
                      <a:r>
                        <a:rPr lang="en-US" sz="600" b="1" dirty="0">
                          <a:solidFill>
                            <a:schemeClr val="accent1">
                              <a:lumMod val="50000"/>
                            </a:schemeClr>
                          </a:solidFill>
                          <a:latin typeface="Calibri" panose="020F0502020204030204" pitchFamily="34" charset="0"/>
                          <a:cs typeface="Calibri" panose="020F0502020204030204" pitchFamily="34" charset="0"/>
                        </a:rPr>
                        <a:t> needed with middle schools and parents to access top-up swimming support to ensure intervention takes place before Year 6.</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0" dirty="0">
                          <a:solidFill>
                            <a:schemeClr val="accent1">
                              <a:lumMod val="75000"/>
                            </a:schemeClr>
                          </a:solidFill>
                          <a:latin typeface="Calibri" panose="020F0502020204030204" pitchFamily="34" charset="0"/>
                          <a:cs typeface="Calibri" panose="020F0502020204030204" pitchFamily="34" charset="0"/>
                        </a:rPr>
                        <a:t>At the end of year 4, 77% of pupils could perform a safe self rescues.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accent1">
                              <a:lumMod val="50000"/>
                            </a:schemeClr>
                          </a:solidFill>
                          <a:latin typeface="Calibri" panose="020F0502020204030204" pitchFamily="34" charset="0"/>
                          <a:cs typeface="Calibri" panose="020F0502020204030204" pitchFamily="34" charset="0"/>
                        </a:rPr>
                        <a:t>We want this data to be higher so they make good progress by the time they reach year 6 swimming expectations. Communication needed with middle schools and parents to access top-up swimming support to ensure intervention takes place before Year 6.</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3416901883"/>
              </p:ext>
            </p:extLst>
          </p:nvPr>
        </p:nvGraphicFramePr>
        <p:xfrm>
          <a:off x="294842" y="707561"/>
          <a:ext cx="5530128" cy="2931097"/>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r>
                        <a:rPr lang="en-GB" sz="600" dirty="0">
                          <a:solidFill>
                            <a:srgbClr val="000000"/>
                          </a:solidFill>
                          <a:effectLst/>
                          <a:latin typeface="Calibri" panose="020F0502020204030204" pitchFamily="34" charset="0"/>
                          <a:ea typeface="Times New Roman" panose="02020603050405020304" pitchFamily="18" charset="0"/>
                        </a:rPr>
                        <a:t>All staff are confident in teaching PE.</a:t>
                      </a:r>
                      <a:endParaRPr lang="en-GB" sz="900" dirty="0">
                        <a:solidFill>
                          <a:srgbClr val="000000"/>
                        </a:solidFill>
                        <a:effectLst/>
                        <a:latin typeface="Arial" panose="020B0604020202020204" pitchFamily="34" charset="0"/>
                        <a:ea typeface="Times New Roman" panose="02020603050405020304" pitchFamily="18" charset="0"/>
                      </a:endParaRPr>
                    </a:p>
                    <a:p>
                      <a:pPr algn="l"/>
                      <a:r>
                        <a:rPr lang="en-GB" sz="600" dirty="0">
                          <a:solidFill>
                            <a:srgbClr val="000000"/>
                          </a:solidFill>
                          <a:effectLst/>
                          <a:latin typeface="Calibri" panose="020F0502020204030204" pitchFamily="34" charset="0"/>
                          <a:ea typeface="Times New Roman" panose="02020603050405020304" pitchFamily="18" charset="0"/>
                        </a:rPr>
                        <a:t> </a:t>
                      </a:r>
                      <a:endParaRPr lang="en-GB" sz="900" dirty="0">
                        <a:solidFill>
                          <a:srgbClr val="000000"/>
                        </a:solidFill>
                        <a:effectLst/>
                        <a:latin typeface="Arial" panose="020B0604020202020204" pitchFamily="34" charset="0"/>
                        <a:ea typeface="Times New Roman" panose="02020603050405020304" pitchFamily="18" charset="0"/>
                      </a:endParaRPr>
                    </a:p>
                    <a:p>
                      <a:pPr algn="l"/>
                      <a:r>
                        <a:rPr lang="en-GB" sz="600" dirty="0">
                          <a:solidFill>
                            <a:srgbClr val="000000"/>
                          </a:solidFill>
                          <a:effectLst/>
                          <a:latin typeface="Calibri" panose="020F0502020204030204" pitchFamily="34" charset="0"/>
                          <a:ea typeface="Times New Roman" panose="02020603050405020304" pitchFamily="18" charset="0"/>
                        </a:rPr>
                        <a:t>Pupils have access to high quality teaching.</a:t>
                      </a:r>
                      <a:endParaRPr lang="en-GB" sz="900" dirty="0">
                        <a:solidFill>
                          <a:srgbClr val="000000"/>
                        </a:solidFill>
                        <a:effectLst/>
                        <a:latin typeface="Arial" panose="020B0604020202020204" pitchFamily="34" charset="0"/>
                        <a:ea typeface="Times New Roman" panose="02020603050405020304" pitchFamily="18" charset="0"/>
                      </a:endParaRP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15000"/>
                        </a:lnSpc>
                        <a:spcBef>
                          <a:spcPts val="0"/>
                        </a:spcBef>
                        <a:spcAft>
                          <a:spcPts val="1000"/>
                        </a:spcAft>
                        <a:buClrTx/>
                        <a:buSzTx/>
                        <a:buFontTx/>
                        <a:buNone/>
                        <a:tabLst/>
                        <a:defRPr/>
                      </a:pPr>
                      <a:r>
                        <a:rPr lang="en-GB" sz="600" dirty="0">
                          <a:effectLst/>
                          <a:latin typeface="Calibri" panose="020F0502020204030204" pitchFamily="34" charset="0"/>
                          <a:ea typeface="Calibri" panose="020F0502020204030204" pitchFamily="34" charset="0"/>
                          <a:cs typeface="Calibri" panose="020F0502020204030204" pitchFamily="34" charset="0"/>
                        </a:rPr>
                        <a:t>Specialist coach to work with individual teacher/ HLTA on individual need identified through subject audit.</a:t>
                      </a:r>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Specialist dance teacher to upskill teachers in dance teaching.</a:t>
                      </a:r>
                      <a:endParaRPr lang="en-GB" sz="600" dirty="0">
                        <a:effectLst/>
                        <a:latin typeface="Calibri" panose="020F0502020204030204" pitchFamily="34" charset="0"/>
                        <a:ea typeface="Calibri" panose="020F0502020204030204" pitchFamily="34" charset="0"/>
                        <a:cs typeface="Calibri" panose="020F0502020204030204" pitchFamily="34" charset="0"/>
                      </a:endParaRPr>
                    </a:p>
                    <a:p>
                      <a:pPr algn="l">
                        <a:lnSpc>
                          <a:spcPct val="115000"/>
                        </a:lnSpc>
                        <a:spcAft>
                          <a:spcPts val="1000"/>
                        </a:spcAft>
                      </a:pPr>
                      <a:r>
                        <a:rPr lang="en-GB" sz="600" dirty="0">
                          <a:effectLst/>
                          <a:latin typeface="Calibri" panose="020F0502020204030204" pitchFamily="34" charset="0"/>
                          <a:ea typeface="Calibri" panose="020F0502020204030204" pitchFamily="34" charset="0"/>
                          <a:cs typeface="Calibri" panose="020F0502020204030204" pitchFamily="34" charset="0"/>
                        </a:rPr>
                        <a:t>Lesson walks to observe T&amp;L, feedback from coach and mentor to provide strengths and areas for development. </a:t>
                      </a:r>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Follow-up lesson observations with subject leader for CPD if needed.</a:t>
                      </a: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15000"/>
                        </a:lnSpc>
                        <a:spcAft>
                          <a:spcPts val="1000"/>
                        </a:spcAft>
                      </a:pPr>
                      <a:r>
                        <a:rPr lang="en-GB" sz="700" dirty="0">
                          <a:effectLst/>
                          <a:latin typeface="Calibri" panose="020F0502020204030204" pitchFamily="34" charset="0"/>
                          <a:ea typeface="Calibri" panose="020F0502020204030204" pitchFamily="34" charset="0"/>
                          <a:cs typeface="Times New Roman" panose="02020603050405020304" pitchFamily="18" charset="0"/>
                        </a:rPr>
                        <a:t>Staff are knowledgeable in PE teaching and learning and assessment.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l"/>
                      <a:r>
                        <a:rPr lang="en-GB" sz="700" dirty="0">
                          <a:solidFill>
                            <a:srgbClr val="000000"/>
                          </a:solidFill>
                          <a:effectLst/>
                          <a:latin typeface="Calibri" panose="020F0502020204030204" pitchFamily="34" charset="0"/>
                          <a:ea typeface="Times New Roman" panose="02020603050405020304" pitchFamily="18" charset="0"/>
                        </a:rPr>
                        <a:t>Pupils demonstrate good attainment and progress in PE.</a:t>
                      </a:r>
                      <a:endParaRPr lang="en-GB" sz="1000" dirty="0">
                        <a:solidFill>
                          <a:srgbClr val="000000"/>
                        </a:solidFill>
                        <a:effectLst/>
                        <a:latin typeface="Arial" panose="020B0604020202020204" pitchFamily="34" charset="0"/>
                        <a:ea typeface="Times New Roman" panose="02020603050405020304" pitchFamily="18" charset="0"/>
                      </a:endParaRP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Data analysis for PE progress and attainment. Staff confidence levels.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kern="1200" dirty="0">
                        <a:solidFill>
                          <a:schemeClr val="dk1"/>
                        </a:solidFill>
                        <a:effectLst/>
                        <a:latin typeface="+mn-lt"/>
                        <a:ea typeface="+mn-ea"/>
                        <a:cs typeface="+mn-cs"/>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dirty="0">
                          <a:solidFill>
                            <a:schemeClr val="dk1"/>
                          </a:solidFill>
                          <a:effectLst/>
                          <a:latin typeface="+mn-lt"/>
                          <a:ea typeface="+mn-ea"/>
                          <a:cs typeface="+mn-cs"/>
                        </a:rPr>
                        <a:t>Teachers and TAs have reported back on positive impact that coaching and observing has had on their practice. </a:t>
                      </a:r>
                      <a:endParaRPr lang="en-US" sz="1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Improvements are sustainable in Reception, Y2, Y3 and Y4 as teacher excellence and retention will ensure high-quality PE being taught continuously. Y1 practice and Y4 HLTA still to be supported in 2026/27.</a:t>
                      </a:r>
                      <a:endParaRPr lang="en-US" sz="1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Feedback forms from specialist coach and mentored teachers was highly positive. Professional conversation was reflective and target setting focused.</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Data from PE curriculum teaching shows high attainment across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Specialist coach for mentoring sessions-£3000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Specialist dance coach to upskill teachers- £840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3" y="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4" name="TextBox 3">
            <a:extLst>
              <a:ext uri="{FF2B5EF4-FFF2-40B4-BE49-F238E27FC236}">
                <a16:creationId xmlns:a16="http://schemas.microsoft.com/office/drawing/2014/main" id="{0F259D6A-DF07-5313-1D10-F776038AF535}"/>
              </a:ext>
            </a:extLst>
          </p:cNvPr>
          <p:cNvSpPr txBox="1"/>
          <p:nvPr/>
        </p:nvSpPr>
        <p:spPr>
          <a:xfrm>
            <a:off x="241823" y="215119"/>
            <a:ext cx="3817953" cy="769441"/>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r>
              <a:rPr lang="en-US" sz="800" b="1" i="1" dirty="0">
                <a:latin typeface="Calibri" panose="020F0502020204030204" pitchFamily="34" charset="0"/>
                <a:cs typeface="Calibri" panose="020F0502020204030204" pitchFamily="34" charset="0"/>
              </a:rPr>
              <a:t> </a:t>
            </a:r>
            <a:r>
              <a:rPr lang="en-US" sz="1000" i="1" dirty="0">
                <a:latin typeface="Calibri" panose="020F0502020204030204" pitchFamily="34" charset="0"/>
                <a:cs typeface="Calibri" panose="020F0502020204030204" pitchFamily="34" charset="0"/>
              </a:rPr>
              <a:t>Increasing confidence, knowledge and skills of all staff in teaching PE and sporting activities </a:t>
            </a:r>
            <a:r>
              <a:rPr lang="en-US" sz="1000" i="1" dirty="0" err="1">
                <a:latin typeface="Calibri" panose="020F0502020204030204" pitchFamily="34" charset="0"/>
                <a:cs typeface="Calibri" panose="020F0502020204030204" pitchFamily="34" charset="0"/>
              </a:rPr>
              <a:t>prioritising</a:t>
            </a:r>
            <a:r>
              <a:rPr lang="en-US" sz="1000" i="1" dirty="0">
                <a:latin typeface="Calibri" panose="020F0502020204030204" pitchFamily="34" charset="0"/>
                <a:cs typeface="Calibri" panose="020F0502020204030204" pitchFamily="34" charset="0"/>
              </a:rPr>
              <a:t> CPD and training where needed.</a:t>
            </a:r>
          </a:p>
          <a:p>
            <a:endParaRPr lang="en-US" sz="1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70466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615553"/>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US" sz="1000" b="1" i="1" dirty="0">
                <a:latin typeface="Calibri" panose="020F0502020204030204" pitchFamily="34" charset="0"/>
                <a:cs typeface="Calibri" panose="020F0502020204030204" pitchFamily="34" charset="0"/>
              </a:rPr>
              <a:t>Increasing engagement of all pupils in regular physical activity and sporting activities.</a:t>
            </a:r>
          </a:p>
          <a:p>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805866829"/>
              </p:ext>
            </p:extLst>
          </p:nvPr>
        </p:nvGraphicFramePr>
        <p:xfrm>
          <a:off x="200416" y="756681"/>
          <a:ext cx="5718979" cy="3252153"/>
        </p:xfrm>
        <a:graphic>
          <a:graphicData uri="http://schemas.openxmlformats.org/drawingml/2006/table">
            <a:tbl>
              <a:tblPr firstRow="1" bandRow="1">
                <a:tableStyleId>{5C22544A-7EE6-4342-B048-85BDC9FD1C3A}</a:tableStyleId>
              </a:tblPr>
              <a:tblGrid>
                <a:gridCol w="514632">
                  <a:extLst>
                    <a:ext uri="{9D8B030D-6E8A-4147-A177-3AD203B41FA5}">
                      <a16:colId xmlns:a16="http://schemas.microsoft.com/office/drawing/2014/main" val="1397519339"/>
                    </a:ext>
                  </a:extLst>
                </a:gridCol>
                <a:gridCol w="1459825">
                  <a:extLst>
                    <a:ext uri="{9D8B030D-6E8A-4147-A177-3AD203B41FA5}">
                      <a16:colId xmlns:a16="http://schemas.microsoft.com/office/drawing/2014/main" val="3874769663"/>
                    </a:ext>
                  </a:extLst>
                </a:gridCol>
                <a:gridCol w="1229609">
                  <a:extLst>
                    <a:ext uri="{9D8B030D-6E8A-4147-A177-3AD203B41FA5}">
                      <a16:colId xmlns:a16="http://schemas.microsoft.com/office/drawing/2014/main" val="279180329"/>
                    </a:ext>
                  </a:extLst>
                </a:gridCol>
                <a:gridCol w="1471322">
                  <a:extLst>
                    <a:ext uri="{9D8B030D-6E8A-4147-A177-3AD203B41FA5}">
                      <a16:colId xmlns:a16="http://schemas.microsoft.com/office/drawing/2014/main" val="1419483341"/>
                    </a:ext>
                  </a:extLst>
                </a:gridCol>
                <a:gridCol w="1043591">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endParaRPr lang="en-GB" sz="800" dirty="0">
                        <a:solidFill>
                          <a:srgbClr val="000000"/>
                        </a:solidFill>
                        <a:effectLst/>
                        <a:latin typeface="Calibri" panose="020F0502020204030204" pitchFamily="34" charset="0"/>
                        <a:ea typeface="Times New Roman" panose="02020603050405020304" pitchFamily="18" charset="0"/>
                      </a:endParaRPr>
                    </a:p>
                    <a:p>
                      <a:pPr algn="l"/>
                      <a:r>
                        <a:rPr lang="en-GB" sz="800" dirty="0">
                          <a:solidFill>
                            <a:srgbClr val="000000"/>
                          </a:solidFill>
                          <a:effectLst/>
                          <a:latin typeface="Calibri" panose="020F0502020204030204" pitchFamily="34" charset="0"/>
                          <a:ea typeface="Times New Roman" panose="02020603050405020304" pitchFamily="18" charset="0"/>
                        </a:rPr>
                        <a:t>Playleaders to have more opportunity to develop leadership skills.</a:t>
                      </a:r>
                      <a:endParaRPr lang="en-GB" sz="1050" dirty="0">
                        <a:solidFill>
                          <a:srgbClr val="000000"/>
                        </a:solidFill>
                        <a:effectLst/>
                        <a:latin typeface="Arial" panose="020B0604020202020204" pitchFamily="34" charset="0"/>
                        <a:ea typeface="Times New Roman" panose="02020603050405020304" pitchFamily="18" charset="0"/>
                      </a:endParaRP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15000"/>
                        </a:lnSpc>
                        <a:spcAft>
                          <a:spcPts val="1000"/>
                        </a:spcAft>
                      </a:pPr>
                      <a:r>
                        <a:rPr lang="en-GB" sz="600" dirty="0">
                          <a:effectLst/>
                          <a:latin typeface="Calibri" panose="020F0502020204030204" pitchFamily="34" charset="0"/>
                          <a:ea typeface="Calibri" panose="020F0502020204030204" pitchFamily="34" charset="0"/>
                          <a:cs typeface="Times New Roman" panose="02020603050405020304" pitchFamily="18" charset="0"/>
                        </a:rPr>
                        <a:t>Voting in Y3 class to elect new playleaders with ‘role description’ shared.</a:t>
                      </a:r>
                      <a:r>
                        <a:rPr lang="en-GB" sz="800" dirty="0">
                          <a:effectLst/>
                          <a:latin typeface="Calibri" panose="020F0502020204030204" pitchFamily="34" charset="0"/>
                          <a:ea typeface="Calibri" panose="020F0502020204030204" pitchFamily="34" charset="0"/>
                          <a:cs typeface="Times New Roman" panose="02020603050405020304" pitchFamily="18" charset="0"/>
                        </a:rPr>
                        <a:t> </a:t>
                      </a:r>
                      <a:r>
                        <a:rPr lang="en-GB" sz="600" dirty="0">
                          <a:effectLst/>
                          <a:latin typeface="Calibri" panose="020F0502020204030204" pitchFamily="34" charset="0"/>
                          <a:ea typeface="Calibri" panose="020F0502020204030204" pitchFamily="34" charset="0"/>
                          <a:cs typeface="Times New Roman" panose="02020603050405020304" pitchFamily="18" charset="0"/>
                        </a:rPr>
                        <a:t>Support from AFMS to enhance playleader role.</a:t>
                      </a:r>
                      <a:r>
                        <a:rPr lang="en-GB" sz="800" dirty="0">
                          <a:effectLst/>
                          <a:latin typeface="Calibri" panose="020F0502020204030204" pitchFamily="34" charset="0"/>
                          <a:ea typeface="Calibri" panose="020F0502020204030204" pitchFamily="34" charset="0"/>
                          <a:cs typeface="Times New Roman" panose="02020603050405020304" pitchFamily="18" charset="0"/>
                        </a:rPr>
                        <a:t> </a:t>
                      </a:r>
                      <a:r>
                        <a:rPr lang="en-GB" sz="600" dirty="0">
                          <a:effectLst/>
                          <a:latin typeface="Calibri" panose="020F0502020204030204" pitchFamily="34" charset="0"/>
                          <a:ea typeface="Calibri" panose="020F0502020204030204" pitchFamily="34" charset="0"/>
                          <a:cs typeface="Times New Roman" panose="02020603050405020304" pitchFamily="18" charset="0"/>
                        </a:rPr>
                        <a:t>Assemblies from AD, resources and check-in meetings with AD to raise profile of the playleader role.</a:t>
                      </a:r>
                      <a:r>
                        <a:rPr lang="en-GB" sz="800" dirty="0">
                          <a:effectLst/>
                          <a:latin typeface="Calibri" panose="020F0502020204030204" pitchFamily="34" charset="0"/>
                          <a:ea typeface="Calibri" panose="020F0502020204030204" pitchFamily="34" charset="0"/>
                          <a:cs typeface="Times New Roman" panose="02020603050405020304" pitchFamily="18" charset="0"/>
                        </a:rPr>
                        <a:t> </a:t>
                      </a:r>
                      <a:r>
                        <a:rPr lang="en-GB" sz="600" dirty="0">
                          <a:effectLst/>
                          <a:latin typeface="Calibri" panose="020F0502020204030204" pitchFamily="34" charset="0"/>
                          <a:ea typeface="Calibri" panose="020F0502020204030204" pitchFamily="34" charset="0"/>
                          <a:cs typeface="Times New Roman" panose="02020603050405020304" pitchFamily="18" charset="0"/>
                        </a:rPr>
                        <a:t>New resources for playleaders and new storage box for equipment.</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07950" indent="0" algn="l">
                        <a:spcAft>
                          <a:spcPts val="300"/>
                        </a:spcAft>
                        <a:buFont typeface="Arial" panose="020B0604020202020204" pitchFamily="34" charset="0"/>
                        <a:buNone/>
                      </a:pPr>
                      <a:endParaRPr lang="en-GB" sz="6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107950" indent="0" algn="l">
                        <a:spcAft>
                          <a:spcPts val="300"/>
                        </a:spcAft>
                        <a:buFont typeface="Arial" panose="020B0604020202020204" pitchFamily="34" charset="0"/>
                        <a:buNone/>
                      </a:pPr>
                      <a:r>
                        <a:rPr lang="en-GB" sz="6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Leaders which are knowledgeable, competent and independent.</a:t>
                      </a:r>
                      <a:r>
                        <a:rPr lang="en-GB" sz="600" dirty="0">
                          <a:solidFill>
                            <a:schemeClr val="dk1"/>
                          </a:solidFill>
                          <a:effectLst/>
                          <a:latin typeface="Calibri" panose="020F0502020204030204" pitchFamily="34" charset="0"/>
                          <a:ea typeface="Calibri" panose="020F0502020204030204" pitchFamily="34" charset="0"/>
                          <a:cs typeface="Times New Roman" panose="02020603050405020304" pitchFamily="18" charset="0"/>
                        </a:rPr>
                        <a:t> </a:t>
                      </a:r>
                      <a:r>
                        <a:rPr lang="en-GB" sz="6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Improved behaviour at lunchtimes through pupils play-leading. Increased physical activity for pupils at lunchtimes.</a:t>
                      </a:r>
                      <a:endParaRPr lang="en-GB" sz="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Monitoring the implementation through learning walks, pupil voice and support from subject leader.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base"/>
                      <a:r>
                        <a:rPr lang="en-GB" sz="500" b="0" i="0" kern="1200" dirty="0">
                          <a:solidFill>
                            <a:schemeClr val="dk1"/>
                          </a:solidFill>
                          <a:effectLst/>
                          <a:latin typeface="+mn-lt"/>
                          <a:ea typeface="+mn-ea"/>
                          <a:cs typeface="+mn-cs"/>
                        </a:rPr>
                        <a:t>“During our visit today, it was clear that you have incredibly enthusiastic leaders who took their roles and their responsibilities very seriously. They were keen to make a positive impression and demonstrated excellent leadership qualities throughout. Admirable for children of such a young age. The number of children actively engaged in play and physical activity was particularly impressive, especially given the warm weather. The provision available for pupils at lunchtime appeared exceptionally well organised and purposeful. If any external visitors had been observing and evaluating the opportunities on offer, I am sure they would have been extremely impressed by both the quality and the impact of the programme.” R Molesworth -AFMS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Timetables and activities established. New playleaders to be elected in Sept 2026. Monitoring cycle is set and will continue.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effectLst/>
                          <a:latin typeface="+mn-lt"/>
                          <a:ea typeface="+mn-ea"/>
                          <a:cs typeface="+mn-cs"/>
                        </a:rPr>
                        <a:t>Playleaders established. </a:t>
                      </a:r>
                      <a:r>
                        <a:rPr lang="en-US" sz="600" dirty="0">
                          <a:solidFill>
                            <a:schemeClr val="tx1"/>
                          </a:solidFill>
                          <a:latin typeface="Calibri" panose="020F0502020204030204" pitchFamily="34" charset="0"/>
                          <a:cs typeface="Calibri" panose="020F0502020204030204" pitchFamily="34" charset="0"/>
                        </a:rPr>
                        <a:t>Aston Fields Middle School </a:t>
                      </a:r>
                      <a:r>
                        <a:rPr lang="en-GB" sz="600" kern="1200" dirty="0">
                          <a:solidFill>
                            <a:schemeClr val="dk1"/>
                          </a:solidFill>
                          <a:effectLst/>
                          <a:latin typeface="+mn-lt"/>
                          <a:ea typeface="+mn-ea"/>
                          <a:cs typeface="+mn-cs"/>
                        </a:rPr>
                        <a:t>peer review was highly complimentary of the playleaders programme and the physical provision for pupils at lunchtime.</a:t>
                      </a:r>
                      <a:endParaRPr lang="en-US" sz="1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Playleaders equipment-£478</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Subject leader time for training and monitoring- £500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97776" y="22220"/>
            <a:ext cx="3710136" cy="615618"/>
          </a:xfrm>
          <a:prstGeom prst="rect">
            <a:avLst/>
          </a:prstGeom>
          <a:noFill/>
        </p:spPr>
        <p:txBody>
          <a:bodyPr wrap="square" rtlCol="0">
            <a:spAutoFit/>
          </a:bodyPr>
          <a:lstStyle/>
          <a:p>
            <a:pPr>
              <a:lnSpc>
                <a:spcPct val="124000"/>
              </a:lnSpc>
            </a:pPr>
            <a:r>
              <a:rPr lang="en-US" sz="1200" b="1" dirty="0">
                <a:latin typeface="Calibri" panose="020F0502020204030204" pitchFamily="34" charset="0"/>
                <a:cs typeface="Calibri" panose="020F0502020204030204" pitchFamily="34" charset="0"/>
              </a:rPr>
              <a:t>Your objective: </a:t>
            </a:r>
            <a:r>
              <a:rPr lang="en-US" sz="800" i="1" dirty="0">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 </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3940786330"/>
              </p:ext>
            </p:extLst>
          </p:nvPr>
        </p:nvGraphicFramePr>
        <p:xfrm>
          <a:off x="294842" y="628527"/>
          <a:ext cx="5530128" cy="3651442"/>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96565">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14177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15000"/>
                        </a:lnSpc>
                        <a:spcAft>
                          <a:spcPts val="1000"/>
                        </a:spcAft>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p>
                      <a:pPr algn="l">
                        <a:lnSpc>
                          <a:spcPct val="115000"/>
                        </a:lnSpc>
                        <a:spcAft>
                          <a:spcPts val="1000"/>
                        </a:spcAft>
                      </a:pPr>
                      <a:r>
                        <a:rPr lang="en-GB" sz="700" dirty="0">
                          <a:effectLst/>
                          <a:latin typeface="Calibri" panose="020F0502020204030204" pitchFamily="34" charset="0"/>
                          <a:ea typeface="Calibri" panose="020F0502020204030204" pitchFamily="34" charset="0"/>
                          <a:cs typeface="Calibri" panose="020F0502020204030204" pitchFamily="34" charset="0"/>
                        </a:rPr>
                        <a:t>Plan for further extra-curricular activities which provide equal access for all pupils.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kern="1200" dirty="0">
                        <a:solidFill>
                          <a:schemeClr val="dk1"/>
                        </a:solidFill>
                        <a:effectLst/>
                        <a:latin typeface="+mn-lt"/>
                        <a:ea typeface="+mn-ea"/>
                        <a:cs typeface="+mn-cs"/>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dirty="0">
                          <a:solidFill>
                            <a:schemeClr val="dk1"/>
                          </a:solidFill>
                          <a:effectLst/>
                          <a:latin typeface="+mn-lt"/>
                          <a:ea typeface="+mn-ea"/>
                          <a:cs typeface="+mn-cs"/>
                        </a:rPr>
                        <a:t>Further development of extra-curricular activities through arranging provision specifically for girls, EYFS and least active.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100" dirty="0">
                        <a:solidFill>
                          <a:schemeClr val="tx1"/>
                        </a:solidFill>
                        <a:latin typeface="Calibri" panose="020F0502020204030204" pitchFamily="34" charset="0"/>
                        <a:cs typeface="Calibri" panose="020F0502020204030204" pitchFamily="34" charset="0"/>
                      </a:endParaRPr>
                    </a:p>
                    <a:p>
                      <a:pPr algn="l">
                        <a:lnSpc>
                          <a:spcPct val="100000"/>
                        </a:lnSpc>
                      </a:pPr>
                      <a:r>
                        <a:rPr lang="en-US" sz="700" dirty="0">
                          <a:solidFill>
                            <a:schemeClr val="tx1"/>
                          </a:solidFill>
                          <a:latin typeface="Calibri" panose="020F0502020204030204" pitchFamily="34" charset="0"/>
                          <a:cs typeface="Calibri" panose="020F0502020204030204" pitchFamily="34" charset="0"/>
                        </a:rPr>
                        <a:t>Biking offer to continue to be offered to EYFS/ KS1/KS2</a:t>
                      </a:r>
                      <a:r>
                        <a:rPr lang="en-US" sz="600" dirty="0">
                          <a:solidFill>
                            <a:schemeClr val="tx1"/>
                          </a:solidFill>
                          <a:latin typeface="Calibri" panose="020F0502020204030204" pitchFamily="34" charset="0"/>
                          <a:cs typeface="Calibri" panose="020F0502020204030204" pitchFamily="34" charset="0"/>
                        </a:rPr>
                        <a:t>.</a:t>
                      </a:r>
                    </a:p>
                    <a:p>
                      <a:pPr algn="l">
                        <a:lnSpc>
                          <a:spcPct val="100000"/>
                        </a:lnSpc>
                      </a:pPr>
                      <a:r>
                        <a:rPr lang="en-US" sz="700" dirty="0">
                          <a:solidFill>
                            <a:schemeClr val="tx1"/>
                          </a:solidFill>
                          <a:latin typeface="Calibri" panose="020F0502020204030204" pitchFamily="34" charset="0"/>
                          <a:cs typeface="Calibri" panose="020F0502020204030204" pitchFamily="34" charset="0"/>
                        </a:rPr>
                        <a:t>Skateboard/ scooter workshop and equipment to enhance skills for lunchtime provision.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kern="1200" dirty="0">
                          <a:solidFill>
                            <a:schemeClr val="dk1"/>
                          </a:solidFill>
                          <a:effectLst/>
                          <a:latin typeface="+mn-lt"/>
                          <a:ea typeface="+mn-ea"/>
                          <a:cs typeface="+mn-cs"/>
                        </a:rPr>
                        <a:t>More children accessing high quality PE and sport, namely least active pupils, girls football and EYFS.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Tracking and monitoring of engagement. Pupil Voice.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9656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86836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Greater progress in physical ability seen within these groups. Greater engagement in extra-curricular enrichment.</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New extra-curricular clubs have been established and will continue throughout the next academic year.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Walk to school initiative to boost activity levels for all pupils.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New playground markings will enhance and support activity for all pupils who use outdoor space.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Feedback from pupil voice expressed high enjoyment in enrichment activities.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mn-lt"/>
                          <a:ea typeface="+mn-ea"/>
                          <a:cs typeface="+mn-cs"/>
                        </a:rPr>
                        <a:t>50% more children engaging in extra-curricular activity compared to year previously.</a:t>
                      </a:r>
                      <a:endParaRPr lang="en-US" sz="1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Balance Bikes/ </a:t>
                      </a:r>
                      <a:r>
                        <a:rPr lang="en-US" sz="600" dirty="0" err="1">
                          <a:solidFill>
                            <a:schemeClr val="tx1"/>
                          </a:solidFill>
                          <a:latin typeface="Calibri" panose="020F0502020204030204" pitchFamily="34" charset="0"/>
                          <a:cs typeface="Calibri" panose="020F0502020204030204" pitchFamily="34" charset="0"/>
                        </a:rPr>
                        <a:t>Bikeability</a:t>
                      </a:r>
                      <a:r>
                        <a:rPr lang="en-US" sz="600" dirty="0">
                          <a:solidFill>
                            <a:schemeClr val="tx1"/>
                          </a:solidFill>
                          <a:latin typeface="Calibri" panose="020F0502020204030204" pitchFamily="34" charset="0"/>
                          <a:cs typeface="Calibri" panose="020F0502020204030204" pitchFamily="34" charset="0"/>
                        </a:rPr>
                        <a:t>- £465</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err="1">
                          <a:solidFill>
                            <a:schemeClr val="tx1"/>
                          </a:solidFill>
                          <a:latin typeface="Calibri" panose="020F0502020204030204" pitchFamily="34" charset="0"/>
                          <a:cs typeface="Calibri" panose="020F0502020204030204" pitchFamily="34" charset="0"/>
                        </a:rPr>
                        <a:t>Multiskills</a:t>
                      </a:r>
                      <a:r>
                        <a:rPr lang="en-US" sz="600" dirty="0">
                          <a:solidFill>
                            <a:schemeClr val="tx1"/>
                          </a:solidFill>
                          <a:latin typeface="Calibri" panose="020F0502020204030204" pitchFamily="34" charset="0"/>
                          <a:cs typeface="Calibri" panose="020F0502020204030204" pitchFamily="34" charset="0"/>
                        </a:rPr>
                        <a:t> club- £1300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Skateboard/ scooter workshop- £432</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Scooters and helmets- £1536</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Girls Football coaching- £150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Playground markings - £1660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Eco-initiative “Walk to school”- £82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191721" y="108342"/>
            <a:ext cx="3559359" cy="646331"/>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r>
              <a:rPr lang="en-US" sz="1200" i="1" dirty="0">
                <a:latin typeface="Calibri" panose="020F0502020204030204" pitchFamily="34" charset="0"/>
                <a:cs typeface="Calibri" panose="020F0502020204030204" pitchFamily="34" charset="0"/>
              </a:rPr>
              <a:t> Increasing participation in competitive sport.</a:t>
            </a:r>
          </a:p>
          <a:p>
            <a:r>
              <a:rPr lang="en-US" sz="1200" b="1" dirty="0">
                <a:latin typeface="Calibri" panose="020F0502020204030204" pitchFamily="34" charset="0"/>
                <a:cs typeface="Calibri" panose="020F0502020204030204" pitchFamily="34" charset="0"/>
              </a:rPr>
              <a:t>:</a:t>
            </a: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2029437114"/>
              </p:ext>
            </p:extLst>
          </p:nvPr>
        </p:nvGraphicFramePr>
        <p:xfrm>
          <a:off x="294842" y="694098"/>
          <a:ext cx="5530128" cy="3211195"/>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Further opportunity for development for all classes to compete in intra and inter-school competitive events and festivals.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15000"/>
                        </a:lnSpc>
                        <a:spcAft>
                          <a:spcPts val="1000"/>
                        </a:spcAft>
                      </a:pPr>
                      <a:r>
                        <a:rPr lang="en-GB" sz="7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Support from School Games Organiser to plan for pupil competitive events.</a:t>
                      </a:r>
                      <a:endParaRPr lang="en-GB" sz="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7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Further development of SPFS Sports Day.</a:t>
                      </a:r>
                      <a:endParaRPr lang="en-GB" sz="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7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Further development of intra- and inter- competitive events.</a:t>
                      </a:r>
                      <a:endParaRPr lang="en-GB" sz="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15000"/>
                        </a:lnSpc>
                        <a:spcAft>
                          <a:spcPts val="1000"/>
                        </a:spcAft>
                      </a:pPr>
                      <a:r>
                        <a:rPr lang="en-GB" sz="700" dirty="0">
                          <a:effectLst/>
                          <a:latin typeface="Calibri" panose="020F0502020204030204" pitchFamily="34" charset="0"/>
                          <a:ea typeface="Calibri" panose="020F0502020204030204" pitchFamily="34" charset="0"/>
                          <a:cs typeface="Times New Roman" panose="02020603050405020304" pitchFamily="18" charset="0"/>
                        </a:rPr>
                        <a:t>Pupils have opportunity to participate in competitive events.</a:t>
                      </a:r>
                    </a:p>
                    <a:p>
                      <a:pPr algn="l">
                        <a:lnSpc>
                          <a:spcPct val="115000"/>
                        </a:lnSpc>
                        <a:spcAft>
                          <a:spcPts val="1000"/>
                        </a:spcAft>
                      </a:pPr>
                      <a:r>
                        <a:rPr lang="en-GB" sz="700" kern="1200" dirty="0">
                          <a:solidFill>
                            <a:schemeClr val="dk1"/>
                          </a:solidFill>
                          <a:effectLst/>
                          <a:latin typeface="+mn-lt"/>
                          <a:ea typeface="+mn-ea"/>
                          <a:cs typeface="+mn-cs"/>
                        </a:rPr>
                        <a:t>Pupils have enhanced PE and sports provision, leading to greater attainment.</a:t>
                      </a:r>
                      <a:endParaRPr lang="en-GB" sz="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15000"/>
                        </a:lnSpc>
                        <a:spcAft>
                          <a:spcPts val="1000"/>
                        </a:spcAft>
                      </a:pPr>
                      <a:r>
                        <a:rPr lang="en-US" sz="700" dirty="0">
                          <a:effectLst/>
                          <a:latin typeface="Calibri" panose="020F0502020204030204" pitchFamily="34" charset="0"/>
                          <a:ea typeface="Calibri" panose="020F0502020204030204" pitchFamily="34" charset="0"/>
                          <a:cs typeface="Times New Roman" panose="02020603050405020304" pitchFamily="18" charset="0"/>
                        </a:rPr>
                        <a:t>Tracking and monitoring of engagement.</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Double the amount of competitive events available for pupils this year. Children able to compete in their school houses, enhancing their sense of belonging.</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Yes, as timetable is set for external visits and competitive events in school which will follow the successful format seen this year.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effectLst/>
                          <a:latin typeface="Calibri" panose="020F0502020204030204" pitchFamily="34" charset="0"/>
                          <a:ea typeface="Calibri" panose="020F0502020204030204" pitchFamily="34" charset="0"/>
                          <a:cs typeface="Times New Roman" panose="02020603050405020304" pitchFamily="18" charset="0"/>
                        </a:rPr>
                        <a:t>80% of pupils have had an opportunity to participate in a competitive/ festival event outside of school.</a:t>
                      </a:r>
                      <a:r>
                        <a:rPr lang="en-GB" sz="800" dirty="0">
                          <a:effectLst/>
                          <a:latin typeface="Calibri" panose="020F0502020204030204" pitchFamily="34" charset="0"/>
                          <a:ea typeface="Calibri" panose="020F0502020204030204" pitchFamily="34" charset="0"/>
                          <a:cs typeface="Times New Roman" panose="02020603050405020304" pitchFamily="18" charset="0"/>
                        </a:rPr>
                        <a:t> </a:t>
                      </a:r>
                      <a:r>
                        <a:rPr lang="en-GB" sz="600" dirty="0">
                          <a:effectLst/>
                          <a:latin typeface="Calibri" panose="020F0502020204030204" pitchFamily="34" charset="0"/>
                          <a:ea typeface="Calibri" panose="020F0502020204030204" pitchFamily="34" charset="0"/>
                          <a:cs typeface="Times New Roman" panose="02020603050405020304" pitchFamily="18" charset="0"/>
                        </a:rPr>
                        <a:t>Rec trip cancelled due to heatwave.</a:t>
                      </a:r>
                      <a:r>
                        <a:rPr lang="en-GB" sz="800" dirty="0">
                          <a:effectLst/>
                          <a:latin typeface="Calibri" panose="020F0502020204030204" pitchFamily="34" charset="0"/>
                          <a:ea typeface="Calibri" panose="020F0502020204030204" pitchFamily="34" charset="0"/>
                          <a:cs typeface="Times New Roman" panose="02020603050405020304" pitchFamily="18" charset="0"/>
                        </a:rPr>
                        <a:t> </a:t>
                      </a:r>
                      <a:r>
                        <a:rPr lang="en-GB" sz="600" dirty="0">
                          <a:effectLst/>
                          <a:latin typeface="Calibri" panose="020F0502020204030204" pitchFamily="34" charset="0"/>
                          <a:ea typeface="Calibri" panose="020F0502020204030204" pitchFamily="34" charset="0"/>
                          <a:cs typeface="Times New Roman" panose="02020603050405020304" pitchFamily="18" charset="0"/>
                        </a:rPr>
                        <a:t>New intra competitive event ‘Target Games’ successful</a:t>
                      </a:r>
                      <a:r>
                        <a:rPr lang="en-GB" sz="800" dirty="0">
                          <a:effectLst/>
                          <a:latin typeface="Calibri" panose="020F0502020204030204" pitchFamily="34" charset="0"/>
                          <a:ea typeface="Calibri" panose="020F0502020204030204" pitchFamily="34" charset="0"/>
                          <a:cs typeface="Times New Roman" panose="02020603050405020304" pitchFamily="18" charset="0"/>
                        </a:rPr>
                        <a:t>. </a:t>
                      </a:r>
                      <a:r>
                        <a:rPr lang="en-GB" sz="600" dirty="0">
                          <a:effectLst/>
                          <a:latin typeface="Calibri" panose="020F0502020204030204" pitchFamily="34" charset="0"/>
                          <a:ea typeface="Calibri" panose="020F0502020204030204" pitchFamily="34" charset="0"/>
                          <a:cs typeface="Times New Roman" panose="02020603050405020304" pitchFamily="18" charset="0"/>
                        </a:rPr>
                        <a:t>Sports day development successful with new structure of day.</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School Games </a:t>
                      </a:r>
                      <a:r>
                        <a:rPr lang="en-US" sz="600" dirty="0" err="1">
                          <a:solidFill>
                            <a:schemeClr val="tx1"/>
                          </a:solidFill>
                          <a:latin typeface="Calibri" panose="020F0502020204030204" pitchFamily="34" charset="0"/>
                          <a:cs typeface="Calibri" panose="020F0502020204030204" pitchFamily="34" charset="0"/>
                        </a:rPr>
                        <a:t>Organiser</a:t>
                      </a:r>
                      <a:r>
                        <a:rPr lang="en-US" sz="600" dirty="0">
                          <a:solidFill>
                            <a:schemeClr val="tx1"/>
                          </a:solidFill>
                          <a:latin typeface="Calibri" panose="020F0502020204030204" pitchFamily="34" charset="0"/>
                          <a:cs typeface="Calibri" panose="020F0502020204030204" pitchFamily="34" charset="0"/>
                        </a:rPr>
                        <a:t> sub- £1062</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cover and transport-- £1764</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Sports Day and PE equipment resources- £1480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0" dirty="0">
                          <a:solidFill>
                            <a:schemeClr val="tx1"/>
                          </a:solidFill>
                          <a:latin typeface="Calibri" panose="020F0502020204030204" pitchFamily="34" charset="0"/>
                          <a:cs typeface="Calibri" panose="020F0502020204030204" pitchFamily="34" charset="0"/>
                        </a:rPr>
                        <a:t>Subject leader time for competitive events planning- £500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3113</TotalTime>
  <Words>2646</Words>
  <Application>Microsoft Office PowerPoint</Application>
  <PresentationFormat>Custom</PresentationFormat>
  <Paragraphs>309</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Aptos</vt:lpstr>
      <vt:lpstr>Aptos Display</vt:lpstr>
      <vt:lpstr>Arial</vt:lpstr>
      <vt:lpstr>Calibri</vt:lpstr>
      <vt:lpstr>WordVisi_MSFontService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Adele David</cp:lastModifiedBy>
  <cp:revision>48</cp:revision>
  <dcterms:created xsi:type="dcterms:W3CDTF">2025-10-08T18:09:30Z</dcterms:created>
  <dcterms:modified xsi:type="dcterms:W3CDTF">2026-07-15T14:20:14Z</dcterms:modified>
</cp:coreProperties>
</file>